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9" r:id="rId1"/>
  </p:sldMasterIdLst>
  <p:notesMasterIdLst>
    <p:notesMasterId r:id="rId32"/>
  </p:notesMasterIdLst>
  <p:sldIdLst>
    <p:sldId id="257" r:id="rId2"/>
    <p:sldId id="288" r:id="rId3"/>
    <p:sldId id="467" r:id="rId4"/>
    <p:sldId id="445" r:id="rId5"/>
    <p:sldId id="446" r:id="rId6"/>
    <p:sldId id="471" r:id="rId7"/>
    <p:sldId id="447" r:id="rId8"/>
    <p:sldId id="448" r:id="rId9"/>
    <p:sldId id="449" r:id="rId10"/>
    <p:sldId id="450" r:id="rId11"/>
    <p:sldId id="451" r:id="rId12"/>
    <p:sldId id="469" r:id="rId13"/>
    <p:sldId id="470" r:id="rId14"/>
    <p:sldId id="452" r:id="rId15"/>
    <p:sldId id="454" r:id="rId16"/>
    <p:sldId id="455" r:id="rId17"/>
    <p:sldId id="456" r:id="rId18"/>
    <p:sldId id="457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466" r:id="rId28"/>
    <p:sldId id="472" r:id="rId29"/>
    <p:sldId id="421" r:id="rId30"/>
    <p:sldId id="424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Roboto Condensed" panose="02000000000000000000" pitchFamily="2" charset="0"/>
      <p:regular r:id="rId37"/>
      <p:bold r:id="rId38"/>
      <p:italic r:id="rId39"/>
      <p:boldItalic r:id="rId40"/>
    </p:embeddedFont>
    <p:embeddedFont>
      <p:font typeface="Roboto Condensed Light" panose="02000000000000000000" pitchFamily="2" charset="0"/>
      <p:regular r:id="rId41"/>
      <p:italic r:id="rId42"/>
    </p:embeddedFont>
    <p:embeddedFont>
      <p:font typeface="Wingdings 3" panose="05040102010807070707" pitchFamily="18" charset="2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QQdRxhGvSKNsL5GnEb4Ytg==" hashData="H9lM4Q4oAVchyBfj+XxIyUBEzWRImPVWXjp/ktC0NYJ4l7Q38IHDKV4FnM7I1tJqrTWF7erwALOEWQXnqlL1N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30AA"/>
    <a:srgbClr val="D1C7E8"/>
    <a:srgbClr val="CC99FF"/>
    <a:srgbClr val="9900CC"/>
    <a:srgbClr val="673BBA"/>
    <a:srgbClr val="660066"/>
    <a:srgbClr val="301B92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8" autoAdjust="0"/>
    <p:restoredTop sz="94434" autoAdjust="0"/>
  </p:normalViewPr>
  <p:slideViewPr>
    <p:cSldViewPr snapToGrid="0">
      <p:cViewPr varScale="1">
        <p:scale>
          <a:sx n="83" d="100"/>
          <a:sy n="83" d="100"/>
        </p:scale>
        <p:origin x="59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ED5C-BBB7-442B-9FE3-67975314FB4E}" type="datetimeFigureOut">
              <a:rPr lang="en-IN" smtClean="0"/>
              <a:t>11-02-2021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B2C50-E38C-4E3C-99D8-386543A5BA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682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2160707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49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2160707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23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I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compact integrated circuit designed to govern a specific operation in an embedded system. A typical </a:t>
            </a:r>
            <a:r>
              <a:rPr lang="en-I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includes a processor, memory and input/output (I/O) peripherals on a single chip.</a:t>
            </a:r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2160707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74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2160707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00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2160707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02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2160707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20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1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Introduction to  Microprocessor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lnSpc>
                <a:spcPct val="119000"/>
              </a:lnSpc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lnSpc>
                <a:spcPct val="119000"/>
              </a:lnSpc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lnSpc>
                <a:spcPct val="119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lnSpc>
                <a:spcPct val="119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7678244" y="1807783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300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06364"/>
            <a:ext cx="11684000" cy="808037"/>
          </a:xfrm>
        </p:spPr>
        <p:txBody>
          <a:bodyPr>
            <a:normAutofit/>
          </a:bodyPr>
          <a:lstStyle>
            <a:lvl1pPr algn="l">
              <a:defRPr sz="340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90600"/>
            <a:ext cx="11684000" cy="5334000"/>
          </a:xfrm>
        </p:spPr>
        <p:txBody>
          <a:bodyPr>
            <a:normAutofit/>
          </a:bodyPr>
          <a:lstStyle>
            <a:lvl1pPr marL="342900" indent="-342900" algn="just">
              <a:lnSpc>
                <a:spcPct val="114000"/>
              </a:lnSpc>
              <a:buClrTx/>
              <a:buFont typeface="Wingdings" panose="05000000000000000000" pitchFamily="2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4000"/>
              </a:lnSpc>
              <a:buClrTx/>
              <a:buFont typeface="Arial" panose="020B0604020202020204" pitchFamily="34" charset="0"/>
              <a:buChar char="•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lnSpc>
                <a:spcPct val="114000"/>
              </a:lnSpc>
              <a:buClrTx/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lnSpc>
                <a:spcPct val="114000"/>
              </a:lnSpc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lnSpc>
                <a:spcPct val="114000"/>
              </a:lnSpc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1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Introduction to  Microprocessor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083549" y="1027854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3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lide Number Placeholder 16"/>
          <p:cNvSpPr txBox="1">
            <a:spLocks/>
          </p:cNvSpPr>
          <p:nvPr userDrawn="1"/>
        </p:nvSpPr>
        <p:spPr>
          <a:xfrm>
            <a:off x="4775200" y="6475413"/>
            <a:ext cx="81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800" kern="1200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A8BEFB-AE5B-48F9-BBAD-B489CDE48C80}" type="slidenum">
              <a:rPr lang="en-US" sz="1800" smtClean="0"/>
              <a:pPr/>
              <a:t>‹#›</a:t>
            </a:fld>
            <a:endParaRPr lang="en-US" sz="1800" dirty="0"/>
          </a:p>
        </p:txBody>
      </p:sp>
      <p:sp>
        <p:nvSpPr>
          <p:cNvPr id="10" name="Slide Number Placeholder 16"/>
          <p:cNvSpPr txBox="1">
            <a:spLocks/>
          </p:cNvSpPr>
          <p:nvPr userDrawn="1"/>
        </p:nvSpPr>
        <p:spPr>
          <a:xfrm>
            <a:off x="5283200" y="6475413"/>
            <a:ext cx="81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800" kern="1200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A8BEFB-AE5B-48F9-BBAD-B489CDE48C80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1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Introduction to  Microprocessor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813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1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Introduction to  Microprocessor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083549" y="1027854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145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1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Introduction to  Microprocessor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083549" y="1027854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95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301B92"/>
                    </a:gs>
                    <a:gs pos="100000">
                      <a:srgbClr val="673BBA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660066"/>
              </a:gs>
              <a:gs pos="50000">
                <a:srgbClr val="9900CC"/>
              </a:gs>
              <a:gs pos="100000">
                <a:srgbClr val="CC66F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68860">
                <a:srgbClr val="5430AA"/>
              </a:gs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6616702" y="1173719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56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1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Introduction to  Microprocessor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083549" y="1027854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670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1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Introduction to  Microprocessor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083549" y="1027854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580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1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Introduction to  Microprocessor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083549" y="1027854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296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083549" y="1027854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02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5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swati.sharma@darshan.ac.in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(O) 9727747317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Computer Engineering Department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baseline="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Prof. Swati R Sharma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5581" y="37795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b="1" dirty="0"/>
              <a:t>Microprocessor and Interfacing </a:t>
            </a:r>
            <a:r>
              <a:rPr lang="en-IN" b="1" dirty="0">
                <a:ea typeface="Roboto Mono Thin" pitchFamily="2" charset="0"/>
              </a:rPr>
              <a:t>(MPI)</a:t>
            </a:r>
            <a:endParaRPr lang="en-US" dirty="0"/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8184135" y="4178353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94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53299-B7E8-4546-B0EE-F2789FAB0090}" type="datetimeFigureOut">
              <a:rPr lang="en-IN" smtClean="0"/>
              <a:t>11-02-2021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93B2D-A1B2-418D-80F1-2A1E26A7B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15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5400" dirty="0"/>
              <a:t>Unit-1:</a:t>
            </a:r>
            <a:br>
              <a:rPr lang="en-IN" dirty="0"/>
            </a:br>
            <a:r>
              <a:rPr lang="en-IN" sz="4400" dirty="0"/>
              <a:t>Introduction to </a:t>
            </a:r>
            <a:br>
              <a:rPr lang="en-IN" sz="4400" dirty="0"/>
            </a:br>
            <a:r>
              <a:rPr lang="en-IN" sz="4400" dirty="0"/>
              <a:t>Microprocessor</a:t>
            </a:r>
            <a:br>
              <a:rPr lang="en-IN" sz="4400" dirty="0"/>
            </a:br>
            <a:endParaRPr lang="en-IN" sz="4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swati.sharma@darshan.ac.in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(O) 9727747317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Computer Engineering Department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/>
              <a:t>Prof.Swati</a:t>
            </a:r>
            <a:r>
              <a:rPr lang="en-IN" dirty="0"/>
              <a:t> R Sharma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Microprocessor and Interfacing</a:t>
            </a:r>
          </a:p>
          <a:p>
            <a:r>
              <a:rPr lang="en-US" b="1" dirty="0">
                <a:latin typeface="+mj-lt"/>
              </a:rPr>
              <a:t>(MPI)</a:t>
            </a:r>
          </a:p>
          <a:p>
            <a:r>
              <a:rPr lang="en-US" b="1" dirty="0">
                <a:latin typeface="+mj-lt"/>
              </a:rPr>
              <a:t>GTU # 3160712</a:t>
            </a:r>
          </a:p>
        </p:txBody>
      </p:sp>
      <p:pic>
        <p:nvPicPr>
          <p:cNvPr id="11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634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Microprocessor vs Microcontroller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283200" y="6475413"/>
            <a:ext cx="8128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551210"/>
              </p:ext>
            </p:extLst>
          </p:nvPr>
        </p:nvGraphicFramePr>
        <p:xfrm>
          <a:off x="1716900" y="1066800"/>
          <a:ext cx="8763000" cy="468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628376595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3723582741"/>
                    </a:ext>
                  </a:extLst>
                </a:gridCol>
              </a:tblGrid>
              <a:tr h="468954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rgbClr val="5430AA"/>
                          </a:solidFill>
                        </a:rPr>
                        <a:t>Microprocessor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rgbClr val="5430AA"/>
                          </a:solidFill>
                        </a:rPr>
                        <a:t>Microcontroller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49731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569803"/>
              </p:ext>
            </p:extLst>
          </p:nvPr>
        </p:nvGraphicFramePr>
        <p:xfrm>
          <a:off x="1716900" y="1538034"/>
          <a:ext cx="8763000" cy="468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485854633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23733378"/>
                    </a:ext>
                  </a:extLst>
                </a:gridCol>
              </a:tblGrid>
              <a:tr h="468954">
                <a:tc>
                  <a:txBody>
                    <a:bodyPr/>
                    <a:lstStyle/>
                    <a:p>
                      <a:r>
                        <a:rPr lang="en-IN" sz="1900" dirty="0"/>
                        <a:t>It</a:t>
                      </a:r>
                      <a:r>
                        <a:rPr lang="en-IN" sz="1900" baseline="0" dirty="0"/>
                        <a:t> is vital part of </a:t>
                      </a:r>
                      <a:r>
                        <a:rPr lang="en-IN" sz="1900" b="1" baseline="0" dirty="0">
                          <a:solidFill>
                            <a:srgbClr val="5430AA"/>
                          </a:solidFill>
                        </a:rPr>
                        <a:t>computer system</a:t>
                      </a:r>
                      <a:r>
                        <a:rPr lang="en-IN" sz="1900" baseline="0" dirty="0">
                          <a:solidFill>
                            <a:srgbClr val="5430AA"/>
                          </a:solidFill>
                        </a:rPr>
                        <a:t>.</a:t>
                      </a:r>
                      <a:endParaRPr lang="en-IN" sz="1900" dirty="0">
                        <a:solidFill>
                          <a:srgbClr val="5430A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900" dirty="0"/>
                        <a:t>It is </a:t>
                      </a:r>
                      <a:r>
                        <a:rPr lang="en-IN" sz="1900" baseline="0" dirty="0"/>
                        <a:t>vital</a:t>
                      </a:r>
                      <a:r>
                        <a:rPr lang="en-IN" sz="1900" dirty="0"/>
                        <a:t> part of </a:t>
                      </a:r>
                      <a:r>
                        <a:rPr lang="en-IN" sz="1900" b="1" dirty="0">
                          <a:solidFill>
                            <a:srgbClr val="5430AA"/>
                          </a:solidFill>
                        </a:rPr>
                        <a:t>embedded system</a:t>
                      </a:r>
                      <a:r>
                        <a:rPr lang="en-IN" sz="1900" dirty="0">
                          <a:solidFill>
                            <a:srgbClr val="5430AA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1032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220678"/>
              </p:ext>
            </p:extLst>
          </p:nvPr>
        </p:nvGraphicFramePr>
        <p:xfrm>
          <a:off x="1716900" y="2009268"/>
          <a:ext cx="8763000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1275155729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3636424208"/>
                    </a:ext>
                  </a:extLst>
                </a:gridCol>
              </a:tblGrid>
              <a:tr h="468954">
                <a:tc>
                  <a:txBody>
                    <a:bodyPr/>
                    <a:lstStyle/>
                    <a:p>
                      <a:r>
                        <a:rPr lang="en-IN" sz="1900" dirty="0"/>
                        <a:t>It contain CPU</a:t>
                      </a:r>
                      <a:r>
                        <a:rPr lang="en-IN" sz="1900" baseline="0" dirty="0"/>
                        <a:t> inside it but </a:t>
                      </a:r>
                      <a:r>
                        <a:rPr lang="en-IN" sz="1900" baseline="0" dirty="0">
                          <a:solidFill>
                            <a:srgbClr val="5430AA"/>
                          </a:solidFill>
                        </a:rPr>
                        <a:t>d</a:t>
                      </a:r>
                      <a:r>
                        <a:rPr lang="en-IN" sz="1900" dirty="0">
                          <a:solidFill>
                            <a:srgbClr val="5430AA"/>
                          </a:solidFill>
                        </a:rPr>
                        <a:t>oes not </a:t>
                      </a:r>
                      <a:r>
                        <a:rPr lang="en-IN" sz="1900" dirty="0"/>
                        <a:t>contain on chip </a:t>
                      </a:r>
                      <a:r>
                        <a:rPr lang="en-IN" sz="1900" dirty="0">
                          <a:solidFill>
                            <a:srgbClr val="5430AA"/>
                          </a:solidFill>
                        </a:rPr>
                        <a:t>RAM,</a:t>
                      </a:r>
                      <a:r>
                        <a:rPr lang="en-IN" sz="1900" baseline="0" dirty="0">
                          <a:solidFill>
                            <a:srgbClr val="5430AA"/>
                          </a:solidFill>
                        </a:rPr>
                        <a:t> ROM</a:t>
                      </a:r>
                      <a:r>
                        <a:rPr lang="en-IN" sz="1900" baseline="0" dirty="0"/>
                        <a:t> and other </a:t>
                      </a:r>
                      <a:r>
                        <a:rPr lang="en-IN" sz="1900" baseline="0" dirty="0">
                          <a:solidFill>
                            <a:srgbClr val="5430AA"/>
                          </a:solidFill>
                        </a:rPr>
                        <a:t>peripherals</a:t>
                      </a:r>
                      <a:r>
                        <a:rPr lang="en-IN" sz="1900" baseline="0" dirty="0"/>
                        <a:t>.</a:t>
                      </a:r>
                      <a:endParaRPr lang="en-IN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900" dirty="0"/>
                        <a:t>It has CPU,</a:t>
                      </a:r>
                      <a:r>
                        <a:rPr lang="en-IN" sz="1900" baseline="0" dirty="0"/>
                        <a:t> </a:t>
                      </a:r>
                      <a:r>
                        <a:rPr lang="en-IN" sz="1900" baseline="0" dirty="0">
                          <a:solidFill>
                            <a:srgbClr val="5430AA"/>
                          </a:solidFill>
                        </a:rPr>
                        <a:t>fixed </a:t>
                      </a:r>
                      <a:r>
                        <a:rPr lang="en-IN" sz="1900" baseline="0" dirty="0"/>
                        <a:t>size of </a:t>
                      </a:r>
                      <a:r>
                        <a:rPr lang="en-IN" sz="1900" baseline="0" dirty="0">
                          <a:solidFill>
                            <a:srgbClr val="5430AA"/>
                          </a:solidFill>
                        </a:rPr>
                        <a:t>RAM, ROM </a:t>
                      </a:r>
                      <a:r>
                        <a:rPr lang="en-IN" sz="1900" baseline="0" dirty="0"/>
                        <a:t>and </a:t>
                      </a:r>
                      <a:r>
                        <a:rPr lang="en-IN" sz="1900" baseline="0" dirty="0">
                          <a:solidFill>
                            <a:srgbClr val="5430AA"/>
                          </a:solidFill>
                        </a:rPr>
                        <a:t>peripherals </a:t>
                      </a:r>
                      <a:r>
                        <a:rPr lang="en-IN" sz="1900" baseline="0" dirty="0"/>
                        <a:t>mounted on a single chip.</a:t>
                      </a:r>
                      <a:endParaRPr lang="en-IN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60552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029984"/>
              </p:ext>
            </p:extLst>
          </p:nvPr>
        </p:nvGraphicFramePr>
        <p:xfrm>
          <a:off x="1714500" y="2685065"/>
          <a:ext cx="8763000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078257001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3649211677"/>
                    </a:ext>
                  </a:extLst>
                </a:gridCol>
              </a:tblGrid>
              <a:tr h="468954">
                <a:tc>
                  <a:txBody>
                    <a:bodyPr/>
                    <a:lstStyle/>
                    <a:p>
                      <a:r>
                        <a:rPr lang="en-IN" sz="1900" dirty="0"/>
                        <a:t>It</a:t>
                      </a:r>
                      <a:r>
                        <a:rPr lang="en-IN" sz="1900" baseline="0" dirty="0"/>
                        <a:t> is </a:t>
                      </a:r>
                      <a:r>
                        <a:rPr lang="en-IN" sz="1900" baseline="0" dirty="0">
                          <a:solidFill>
                            <a:srgbClr val="5430AA"/>
                          </a:solidFill>
                        </a:rPr>
                        <a:t>multipurpose </a:t>
                      </a:r>
                      <a:r>
                        <a:rPr lang="en-IN" sz="1900" baseline="0" dirty="0"/>
                        <a:t>device which performs several tasks. </a:t>
                      </a:r>
                    </a:p>
                    <a:p>
                      <a:r>
                        <a:rPr lang="en-IN" sz="1900" b="1" baseline="0" dirty="0"/>
                        <a:t>E.g. </a:t>
                      </a:r>
                      <a:r>
                        <a:rPr lang="en-IN" sz="1900" baseline="0" dirty="0"/>
                        <a:t>Software development, word processing, playing games, surfing etc.</a:t>
                      </a:r>
                      <a:endParaRPr lang="en-IN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900" dirty="0"/>
                        <a:t>It is</a:t>
                      </a:r>
                      <a:r>
                        <a:rPr lang="en-IN" sz="1900" baseline="0" dirty="0"/>
                        <a:t> designed for </a:t>
                      </a:r>
                      <a:r>
                        <a:rPr lang="en-IN" sz="1900" baseline="0" dirty="0">
                          <a:solidFill>
                            <a:srgbClr val="5430AA"/>
                          </a:solidFill>
                        </a:rPr>
                        <a:t>specific task </a:t>
                      </a:r>
                      <a:r>
                        <a:rPr lang="en-IN" sz="1900" baseline="0" dirty="0"/>
                        <a:t>with fixed input, processing and output.</a:t>
                      </a:r>
                    </a:p>
                    <a:p>
                      <a:r>
                        <a:rPr lang="en-IN" sz="1900" b="1" baseline="0" dirty="0"/>
                        <a:t>E.g. </a:t>
                      </a:r>
                      <a:r>
                        <a:rPr lang="en-IN" sz="1900" baseline="0" dirty="0"/>
                        <a:t>Operating a washing machine, handling mouse click event etc.</a:t>
                      </a:r>
                      <a:endParaRPr lang="en-IN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121447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986174"/>
              </p:ext>
            </p:extLst>
          </p:nvPr>
        </p:nvGraphicFramePr>
        <p:xfrm>
          <a:off x="1714500" y="3937025"/>
          <a:ext cx="8763000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2412008403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645903119"/>
                    </a:ext>
                  </a:extLst>
                </a:gridCol>
              </a:tblGrid>
              <a:tr h="468954">
                <a:tc>
                  <a:txBody>
                    <a:bodyPr/>
                    <a:lstStyle/>
                    <a:p>
                      <a:r>
                        <a:rPr lang="en-IN" sz="1900" dirty="0"/>
                        <a:t>It operates at </a:t>
                      </a:r>
                      <a:r>
                        <a:rPr lang="en-IN" sz="1900" dirty="0">
                          <a:solidFill>
                            <a:srgbClr val="5430AA"/>
                          </a:solidFill>
                        </a:rPr>
                        <a:t>high speed </a:t>
                      </a:r>
                      <a:r>
                        <a:rPr lang="en-IN" sz="1900" dirty="0"/>
                        <a:t>compared to microcontroller.</a:t>
                      </a:r>
                    </a:p>
                    <a:p>
                      <a:r>
                        <a:rPr lang="en-IN" sz="1900" dirty="0"/>
                        <a:t>E.g. Clock</a:t>
                      </a:r>
                      <a:r>
                        <a:rPr lang="en-IN" sz="1900" baseline="0" dirty="0"/>
                        <a:t> speed of latest microprocessor is measured in </a:t>
                      </a:r>
                      <a:r>
                        <a:rPr lang="en-IN" sz="1900" baseline="0" dirty="0">
                          <a:solidFill>
                            <a:srgbClr val="5430AA"/>
                          </a:solidFill>
                        </a:rPr>
                        <a:t>GHz</a:t>
                      </a:r>
                      <a:r>
                        <a:rPr lang="en-IN" sz="1900" baseline="0" dirty="0"/>
                        <a:t>.</a:t>
                      </a:r>
                      <a:endParaRPr lang="en-IN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900" dirty="0"/>
                        <a:t>It operates at comparatively </a:t>
                      </a:r>
                      <a:r>
                        <a:rPr lang="en-IN" sz="1900" dirty="0">
                          <a:solidFill>
                            <a:srgbClr val="5430AA"/>
                          </a:solidFill>
                        </a:rPr>
                        <a:t>lower speed</a:t>
                      </a:r>
                      <a:r>
                        <a:rPr lang="en-IN" sz="1900" baseline="0" dirty="0">
                          <a:solidFill>
                            <a:srgbClr val="5430AA"/>
                          </a:solidFill>
                        </a:rPr>
                        <a:t> </a:t>
                      </a:r>
                      <a:r>
                        <a:rPr lang="en-IN" sz="1900" baseline="0" dirty="0"/>
                        <a:t>than microprocessor.</a:t>
                      </a:r>
                    </a:p>
                    <a:p>
                      <a:r>
                        <a:rPr lang="en-IN" sz="1900" baseline="0" dirty="0"/>
                        <a:t>E.g. Clock speed is measured in </a:t>
                      </a:r>
                      <a:r>
                        <a:rPr lang="en-IN" sz="1900" baseline="0" dirty="0" err="1">
                          <a:solidFill>
                            <a:srgbClr val="5430AA"/>
                          </a:solidFill>
                        </a:rPr>
                        <a:t>MHz</a:t>
                      </a:r>
                      <a:r>
                        <a:rPr lang="en-IN" sz="1900" baseline="0" dirty="0" err="1">
                          <a:solidFill>
                            <a:srgbClr val="0000FF"/>
                          </a:solidFill>
                        </a:rPr>
                        <a:t>.</a:t>
                      </a:r>
                      <a:endParaRPr lang="en-IN" sz="19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466448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645123"/>
              </p:ext>
            </p:extLst>
          </p:nvPr>
        </p:nvGraphicFramePr>
        <p:xfrm>
          <a:off x="1714500" y="5188985"/>
          <a:ext cx="8763000" cy="960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3057964984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3460048545"/>
                    </a:ext>
                  </a:extLst>
                </a:gridCol>
              </a:tblGrid>
              <a:tr h="468954">
                <a:tc>
                  <a:txBody>
                    <a:bodyPr/>
                    <a:lstStyle/>
                    <a:p>
                      <a:r>
                        <a:rPr lang="en-IN" sz="1900" b="1" dirty="0"/>
                        <a:t>Application</a:t>
                      </a:r>
                      <a:r>
                        <a:rPr lang="en-IN" sz="1900" dirty="0"/>
                        <a:t>:</a:t>
                      </a:r>
                    </a:p>
                    <a:p>
                      <a:r>
                        <a:rPr lang="en-IN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Desktop PC’s, Laptops, notepads etc.</a:t>
                      </a:r>
                      <a:endParaRPr lang="en-IN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b="1" dirty="0"/>
                        <a:t>Application</a:t>
                      </a:r>
                      <a:r>
                        <a:rPr lang="en-IN" sz="1900" dirty="0"/>
                        <a:t>:</a:t>
                      </a:r>
                    </a:p>
                    <a:p>
                      <a:r>
                        <a:rPr lang="en-IN" sz="1900" dirty="0"/>
                        <a:t>Microwave oven, washing machine, remote control, Mouse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993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91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concepts of Microprocessors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283200" y="6475413"/>
            <a:ext cx="8128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09800" y="1337467"/>
            <a:ext cx="3200400" cy="762000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Microcomputer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715000" y="1257301"/>
            <a:ext cx="4648200" cy="1222373"/>
          </a:xfrm>
          <a:prstGeom prst="wedgeRoundRectCallout">
            <a:avLst>
              <a:gd name="adj1" fmla="val -55096"/>
              <a:gd name="adj2" fmla="val -19052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A small computer with a microprocessor as its CPU. Includes memory, I/O etc.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667000" y="3343009"/>
            <a:ext cx="7239000" cy="2524390"/>
            <a:chOff x="1143000" y="3343009"/>
            <a:chExt cx="7239000" cy="2524390"/>
          </a:xfrm>
        </p:grpSpPr>
        <p:sp>
          <p:nvSpPr>
            <p:cNvPr id="28" name="Rectangle 27"/>
            <p:cNvSpPr/>
            <p:nvPr/>
          </p:nvSpPr>
          <p:spPr>
            <a:xfrm>
              <a:off x="1143000" y="3774278"/>
              <a:ext cx="7239000" cy="20931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95400" y="3886200"/>
              <a:ext cx="1371600" cy="1828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30BB5"/>
                  </a:solidFill>
                </a:rPr>
                <a:t>Keyboard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858000" y="3886200"/>
              <a:ext cx="1371600" cy="1828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30BB5"/>
                  </a:solidFill>
                </a:rPr>
                <a:t>Display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33700" y="3883742"/>
              <a:ext cx="3657600" cy="1833716"/>
              <a:chOff x="2819400" y="3883742"/>
              <a:chExt cx="3657600" cy="1833716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819400" y="3886200"/>
                <a:ext cx="1371600" cy="18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130BB5"/>
                    </a:solidFill>
                  </a:rPr>
                  <a:t>Micro</a:t>
                </a:r>
              </a:p>
              <a:p>
                <a:pPr algn="ctr"/>
                <a:r>
                  <a:rPr lang="en-US" b="1" dirty="0">
                    <a:solidFill>
                      <a:srgbClr val="130BB5"/>
                    </a:solidFill>
                  </a:rPr>
                  <a:t>processor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638800" y="3883742"/>
                <a:ext cx="838200" cy="5358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130BB5"/>
                    </a:solidFill>
                  </a:rPr>
                  <a:t>RAM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638800" y="4532671"/>
                <a:ext cx="838200" cy="5358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130BB5"/>
                    </a:solidFill>
                  </a:rPr>
                  <a:t>ROM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638800" y="5181600"/>
                <a:ext cx="838200" cy="5358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130BB5"/>
                    </a:solidFill>
                  </a:rPr>
                  <a:t>I/O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4953000" y="3883742"/>
                <a:ext cx="0" cy="183125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endCxn id="17" idx="1"/>
              </p:cNvCxnSpPr>
              <p:nvPr/>
            </p:nvCxnSpPr>
            <p:spPr>
              <a:xfrm>
                <a:off x="4953000" y="4151671"/>
                <a:ext cx="6858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4951771" y="4799371"/>
                <a:ext cx="6858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4951771" y="5461819"/>
                <a:ext cx="6858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15" idx="3"/>
              </p:cNvCxnSpPr>
              <p:nvPr/>
            </p:nvCxnSpPr>
            <p:spPr>
              <a:xfrm flipV="1">
                <a:off x="4191000" y="4799371"/>
                <a:ext cx="760771" cy="12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032064" y="3343009"/>
              <a:ext cx="1752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30BB5"/>
                  </a:solidFill>
                </a:rPr>
                <a:t>Microcomputer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254000" y="6151563"/>
            <a:ext cx="114967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Que:Explain the difference between a microprocessor and a microcomputer.[</a:t>
            </a: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</a:rPr>
              <a:t>3-marks, GTU Exam Winter 2018]</a:t>
            </a:r>
            <a:r>
              <a:rPr lang="en-US" b="1" i="1" dirty="0"/>
              <a:t> 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291090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Microprocessor, Microcontroller and Microcomputer</a:t>
            </a:r>
            <a:endParaRPr lang="en-IN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357" y="4401401"/>
            <a:ext cx="5828622" cy="205398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159" y="1090986"/>
            <a:ext cx="3481118" cy="331041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06" y="1002693"/>
            <a:ext cx="3023878" cy="33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16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Microprocessor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372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Microprocessor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283200" y="6475413"/>
            <a:ext cx="8128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46600" y="2011362"/>
            <a:ext cx="1549400" cy="2027238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Arithmetic and Logical Unit (ALU) </a:t>
            </a:r>
            <a:endParaRPr lang="en-US" altLang="en-US" sz="4000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96000" y="2011361"/>
            <a:ext cx="1600200" cy="2027239"/>
          </a:xfrm>
          <a:prstGeom prst="rect">
            <a:avLst/>
          </a:prstGeom>
          <a:solidFill>
            <a:schemeClr val="accent2">
              <a:lumMod val="40000"/>
              <a:lumOff val="60000"/>
              <a:alpha val="52000"/>
            </a:schemeClr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Register Array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46600" y="4038599"/>
            <a:ext cx="3149600" cy="762001"/>
          </a:xfrm>
          <a:prstGeom prst="rect">
            <a:avLst/>
          </a:prstGeom>
          <a:solidFill>
            <a:srgbClr val="FFFF00">
              <a:alpha val="20000"/>
            </a:srgbClr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Control Unit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1" y="155364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981201" y="178224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1607800" y="1358903"/>
            <a:ext cx="2514600" cy="1930395"/>
          </a:xfrm>
          <a:prstGeom prst="wedgeRoundRectCallout">
            <a:avLst>
              <a:gd name="adj1" fmla="val 66036"/>
              <a:gd name="adj2" fmla="val 19745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Brain</a:t>
            </a:r>
            <a:r>
              <a:rPr lang="en-US" sz="2000" dirty="0">
                <a:solidFill>
                  <a:schemeClr val="tx1"/>
                </a:solidFill>
              </a:rPr>
              <a:t> of the computer.</a:t>
            </a:r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Performs Arithmetic and Logical operations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8051800" y="1377950"/>
            <a:ext cx="2514600" cy="1892300"/>
          </a:xfrm>
          <a:prstGeom prst="wedgeRoundRectCallout">
            <a:avLst>
              <a:gd name="adj1" fmla="val -64267"/>
              <a:gd name="adj2" fmla="val 24507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Small additional memory location, which are used to </a:t>
            </a:r>
            <a:r>
              <a:rPr lang="en-US" sz="2000" b="1" dirty="0">
                <a:solidFill>
                  <a:schemeClr val="tx1"/>
                </a:solidFill>
              </a:rPr>
              <a:t>store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b="1" dirty="0">
                <a:solidFill>
                  <a:schemeClr val="tx1"/>
                </a:solidFill>
              </a:rPr>
              <a:t>transfer</a:t>
            </a:r>
            <a:r>
              <a:rPr lang="en-US" sz="2000" dirty="0">
                <a:solidFill>
                  <a:schemeClr val="tx1"/>
                </a:solidFill>
              </a:rPr>
              <a:t> data.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3733800" y="5276845"/>
            <a:ext cx="6172200" cy="1143002"/>
          </a:xfrm>
          <a:prstGeom prst="wedgeRoundRectCallout">
            <a:avLst>
              <a:gd name="adj1" fmla="val -21583"/>
              <a:gd name="adj2" fmla="val -90116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It controls and executes the flow of </a:t>
            </a:r>
            <a:r>
              <a:rPr lang="en-US" sz="2000" b="1" dirty="0">
                <a:solidFill>
                  <a:schemeClr val="tx1"/>
                </a:solidFill>
              </a:rPr>
              <a:t>data</a:t>
            </a:r>
            <a:r>
              <a:rPr lang="en-US" sz="2000" dirty="0">
                <a:solidFill>
                  <a:schemeClr val="tx1"/>
                </a:solidFill>
              </a:rPr>
              <a:t> between the microprocessor, memory and peripherals.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Signal </a:t>
            </a:r>
            <a:r>
              <a:rPr lang="en-US" sz="2000" b="1" dirty="0">
                <a:solidFill>
                  <a:schemeClr val="tx1"/>
                </a:solidFill>
              </a:rPr>
              <a:t>permits</a:t>
            </a:r>
            <a:r>
              <a:rPr lang="en-US" sz="2000" dirty="0">
                <a:solidFill>
                  <a:schemeClr val="tx1"/>
                </a:solidFill>
              </a:rPr>
              <a:t> the CPU to receive or transmit data. </a:t>
            </a:r>
          </a:p>
        </p:txBody>
      </p:sp>
    </p:spTree>
    <p:extLst>
      <p:ext uri="{BB962C8B-B14F-4D97-AF65-F5344CB8AC3E}">
        <p14:creationId xmlns:p14="http://schemas.microsoft.com/office/powerpoint/2010/main" val="61893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Bus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079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The network of wires or electronic pathways is known as </a:t>
            </a:r>
            <a:r>
              <a:rPr lang="en-US" b="1" dirty="0">
                <a:solidFill>
                  <a:srgbClr val="0000FF"/>
                </a:solidFill>
                <a:latin typeface="+mn-lt"/>
              </a:rPr>
              <a:t>'Bus'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</a:pPr>
            <a:r>
              <a:rPr lang="en-US" dirty="0"/>
              <a:t>The technique was developed to </a:t>
            </a:r>
            <a:r>
              <a:rPr lang="en-US" dirty="0">
                <a:solidFill>
                  <a:srgbClr val="0000FF"/>
                </a:solidFill>
              </a:rPr>
              <a:t>reduce costs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improve modularity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</a:pPr>
            <a:r>
              <a:rPr lang="en-US" dirty="0"/>
              <a:t>Classification</a:t>
            </a:r>
          </a:p>
          <a:p>
            <a:pPr marL="857250" lvl="1" indent="-4572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</a:rPr>
              <a:t>Address Bus </a:t>
            </a:r>
            <a:r>
              <a:rPr lang="en-US" dirty="0"/>
              <a:t>	- Transfer Address</a:t>
            </a:r>
          </a:p>
          <a:p>
            <a:pPr marL="857250" lvl="1" indent="-4572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</a:rPr>
              <a:t>Data Bus</a:t>
            </a:r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/>
              <a:t>	- Transfer  Data</a:t>
            </a:r>
          </a:p>
          <a:p>
            <a:pPr marL="857250" lvl="1" indent="-4572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</a:rPr>
              <a:t>Control Bus</a:t>
            </a:r>
            <a:r>
              <a:rPr lang="en-US" dirty="0"/>
              <a:t>	- Transfer Control Signal</a:t>
            </a:r>
          </a:p>
          <a:p>
            <a:pPr lvl="0"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475413"/>
            <a:ext cx="8128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046538"/>
            <a:ext cx="8153400" cy="2428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09801"/>
            <a:ext cx="2278380" cy="167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4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283200" y="6475413"/>
            <a:ext cx="8128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14600" y="1014413"/>
            <a:ext cx="1676400" cy="9906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CPU</a:t>
            </a:r>
          </a:p>
        </p:txBody>
      </p:sp>
      <p:sp>
        <p:nvSpPr>
          <p:cNvPr id="7" name="Rectangle 6"/>
          <p:cNvSpPr/>
          <p:nvPr/>
        </p:nvSpPr>
        <p:spPr>
          <a:xfrm>
            <a:off x="5255418" y="1014413"/>
            <a:ext cx="1676400" cy="9906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Memory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7996237" y="990600"/>
            <a:ext cx="1676400" cy="9906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Input/Output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2514601" y="3505201"/>
            <a:ext cx="7158037" cy="357187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Control Bus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4600" y="4293394"/>
            <a:ext cx="7158037" cy="357187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Address Bus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4601" y="4999039"/>
            <a:ext cx="7158037" cy="357187"/>
          </a:xfrm>
          <a:prstGeom prst="rect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</a:rPr>
              <a:t>Data Bus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819400" y="1981200"/>
            <a:ext cx="0" cy="152400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562600" y="2005014"/>
            <a:ext cx="0" cy="150018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229600" y="1981200"/>
            <a:ext cx="0" cy="152400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9372600" y="1997076"/>
            <a:ext cx="4760" cy="3001963"/>
          </a:xfrm>
          <a:prstGeom prst="straightConnector1">
            <a:avLst/>
          </a:prstGeom>
          <a:ln w="38100"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69548" y="2005014"/>
            <a:ext cx="4760" cy="3001963"/>
          </a:xfrm>
          <a:prstGeom prst="straightConnector1">
            <a:avLst/>
          </a:prstGeom>
          <a:ln w="38100"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2"/>
          </p:cNvCxnSpPr>
          <p:nvPr/>
        </p:nvCxnSpPr>
        <p:spPr>
          <a:xfrm>
            <a:off x="3352800" y="2005013"/>
            <a:ext cx="0" cy="228838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705600" y="2012838"/>
            <a:ext cx="4760" cy="3001963"/>
          </a:xfrm>
          <a:prstGeom prst="straightConnector1">
            <a:avLst/>
          </a:prstGeom>
          <a:ln w="38100"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0"/>
            <a:endCxn id="7" idx="2"/>
          </p:cNvCxnSpPr>
          <p:nvPr/>
        </p:nvCxnSpPr>
        <p:spPr>
          <a:xfrm flipH="1" flipV="1">
            <a:off x="6093619" y="2005014"/>
            <a:ext cx="1" cy="150018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" idx="2"/>
            <a:endCxn id="11" idx="0"/>
          </p:cNvCxnSpPr>
          <p:nvPr/>
        </p:nvCxnSpPr>
        <p:spPr>
          <a:xfrm flipH="1">
            <a:off x="6093619" y="3862387"/>
            <a:ext cx="1" cy="431006"/>
          </a:xfrm>
          <a:prstGeom prst="line">
            <a:avLst/>
          </a:prstGeom>
          <a:ln w="38100">
            <a:solidFill>
              <a:srgbClr val="00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2133600" y="3149204"/>
            <a:ext cx="8001000" cy="294679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r"/>
            <a:r>
              <a:rPr lang="en-US" sz="2800" b="1" dirty="0">
                <a:solidFill>
                  <a:schemeClr val="tx1"/>
                </a:solidFill>
              </a:rPr>
              <a:t>System Bus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8824911" y="2015333"/>
            <a:ext cx="30956" cy="227806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0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2133600" y="3149204"/>
            <a:ext cx="8001000" cy="294679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r"/>
            <a:r>
              <a:rPr lang="en-US" sz="2800" b="1" dirty="0">
                <a:solidFill>
                  <a:schemeClr val="tx1"/>
                </a:solidFill>
              </a:rPr>
              <a:t>System Bus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283200" y="6475413"/>
            <a:ext cx="8128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14600" y="1014413"/>
            <a:ext cx="1676400" cy="9906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CPU</a:t>
            </a:r>
          </a:p>
        </p:txBody>
      </p:sp>
      <p:sp>
        <p:nvSpPr>
          <p:cNvPr id="7" name="Rectangle 6"/>
          <p:cNvSpPr/>
          <p:nvPr/>
        </p:nvSpPr>
        <p:spPr>
          <a:xfrm>
            <a:off x="5255418" y="1014413"/>
            <a:ext cx="1676400" cy="9906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Memory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7996237" y="990600"/>
            <a:ext cx="1676400" cy="9906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Input/Output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2514600" y="4293394"/>
            <a:ext cx="7158037" cy="357187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Address Bus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4601" y="4999039"/>
            <a:ext cx="7158037" cy="357187"/>
          </a:xfrm>
          <a:prstGeom prst="rect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</a:rPr>
              <a:t>Data Bus</a:t>
            </a:r>
          </a:p>
        </p:txBody>
      </p:sp>
      <p:cxnSp>
        <p:nvCxnSpPr>
          <p:cNvPr id="27" name="Straight Arrow Connector 26"/>
          <p:cNvCxnSpPr>
            <a:stCxn id="6" idx="2"/>
          </p:cNvCxnSpPr>
          <p:nvPr/>
        </p:nvCxnSpPr>
        <p:spPr>
          <a:xfrm>
            <a:off x="3352800" y="2005013"/>
            <a:ext cx="0" cy="228838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0"/>
            <a:endCxn id="7" idx="2"/>
          </p:cNvCxnSpPr>
          <p:nvPr/>
        </p:nvCxnSpPr>
        <p:spPr>
          <a:xfrm flipH="1" flipV="1">
            <a:off x="6093619" y="2005014"/>
            <a:ext cx="1" cy="150018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" idx="2"/>
            <a:endCxn id="11" idx="0"/>
          </p:cNvCxnSpPr>
          <p:nvPr/>
        </p:nvCxnSpPr>
        <p:spPr>
          <a:xfrm flipH="1">
            <a:off x="6093619" y="3862387"/>
            <a:ext cx="1" cy="431006"/>
          </a:xfrm>
          <a:prstGeom prst="line">
            <a:avLst/>
          </a:prstGeom>
          <a:ln w="38100">
            <a:solidFill>
              <a:srgbClr val="00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8824911" y="2015333"/>
            <a:ext cx="30956" cy="227806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514601" y="3505201"/>
            <a:ext cx="7158037" cy="357187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Control Bus</a:t>
            </a:r>
          </a:p>
        </p:txBody>
      </p:sp>
    </p:spTree>
    <p:extLst>
      <p:ext uri="{BB962C8B-B14F-4D97-AF65-F5344CB8AC3E}">
        <p14:creationId xmlns:p14="http://schemas.microsoft.com/office/powerpoint/2010/main" val="374681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Address 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092199" cy="5590565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solidFill>
                  <a:srgbClr val="5430AA"/>
                </a:solidFill>
              </a:rPr>
              <a:t>Transfers </a:t>
            </a:r>
            <a:r>
              <a:rPr lang="en-US" dirty="0"/>
              <a:t>the addresses of Memory or I/O devices. 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Address bus is </a:t>
            </a:r>
            <a:r>
              <a:rPr lang="en-US" dirty="0">
                <a:solidFill>
                  <a:srgbClr val="5430AA"/>
                </a:solidFill>
              </a:rPr>
              <a:t>unidirectional</a:t>
            </a:r>
            <a:r>
              <a:rPr lang="en-US" dirty="0"/>
              <a:t>.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The maximum </a:t>
            </a:r>
            <a:r>
              <a:rPr lang="en-US" dirty="0">
                <a:solidFill>
                  <a:srgbClr val="5430AA"/>
                </a:solidFill>
              </a:rPr>
              <a:t>address capacity </a:t>
            </a:r>
            <a:r>
              <a:rPr lang="en-US" dirty="0"/>
              <a:t>is equal to two to the power of the number of lines present </a:t>
            </a:r>
            <a:r>
              <a:rPr lang="en-US" dirty="0">
                <a:solidFill>
                  <a:srgbClr val="5430AA"/>
                </a:solidFill>
              </a:rPr>
              <a:t>(2</a:t>
            </a:r>
            <a:r>
              <a:rPr lang="en-US" baseline="30000" dirty="0">
                <a:solidFill>
                  <a:srgbClr val="5430AA"/>
                </a:solidFill>
              </a:rPr>
              <a:t>lines</a:t>
            </a:r>
            <a:r>
              <a:rPr lang="en-US" dirty="0">
                <a:solidFill>
                  <a:srgbClr val="5430AA"/>
                </a:solidFill>
              </a:rPr>
              <a:t>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E.g. 8085 has 16-address lines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</a:t>
            </a:r>
            <a:r>
              <a:rPr lang="en-US" dirty="0">
                <a:sym typeface="Symbol" panose="05050102010706020507" pitchFamily="18" charset="2"/>
              </a:rPr>
              <a:t> Maximum address capacity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		 2</a:t>
            </a:r>
            <a:r>
              <a:rPr lang="en-US" baseline="30000" dirty="0">
                <a:solidFill>
                  <a:srgbClr val="5430AA"/>
                </a:solidFill>
                <a:sym typeface="Symbol" panose="05050102010706020507" pitchFamily="18" charset="2"/>
              </a:rPr>
              <a:t>16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 = 65536 </a:t>
            </a:r>
            <a:r>
              <a:rPr lang="en-US" dirty="0">
                <a:sym typeface="Symbol" panose="05050102010706020507" pitchFamily="18" charset="2"/>
              </a:rPr>
              <a:t>bytes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475413"/>
            <a:ext cx="8128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502" y="881499"/>
            <a:ext cx="5493546" cy="356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9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54165" y="1952157"/>
            <a:ext cx="10515600" cy="2852737"/>
          </a:xfrm>
        </p:spPr>
        <p:txBody>
          <a:bodyPr/>
          <a:lstStyle/>
          <a:p>
            <a:r>
              <a:rPr lang="en-IN" dirty="0"/>
              <a:t>Introduction to Microprocessor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15463-E8EE-4502-8261-E337007E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465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52886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Topics to be covered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is a Microprocessor?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Basic concepts of Microprocessor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Comparison Microprocessor vs. Microcontroller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System Bus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Microprocessor systems with bus organization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0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1533104" y="3149204"/>
            <a:ext cx="8001000" cy="294679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r"/>
            <a:r>
              <a:rPr lang="en-US" sz="2800" b="1" dirty="0">
                <a:solidFill>
                  <a:schemeClr val="tx1"/>
                </a:solidFill>
              </a:rPr>
              <a:t>System Bus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475413"/>
            <a:ext cx="8128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14104" y="1014413"/>
            <a:ext cx="1676400" cy="9906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CPU</a:t>
            </a:r>
          </a:p>
        </p:txBody>
      </p:sp>
      <p:sp>
        <p:nvSpPr>
          <p:cNvPr id="7" name="Rectangle 6"/>
          <p:cNvSpPr/>
          <p:nvPr/>
        </p:nvSpPr>
        <p:spPr>
          <a:xfrm>
            <a:off x="4654922" y="1014413"/>
            <a:ext cx="1676400" cy="9906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Memory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5741" y="990600"/>
            <a:ext cx="1676400" cy="9906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Input/Output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14105" y="4999039"/>
            <a:ext cx="7158037" cy="357187"/>
          </a:xfrm>
          <a:prstGeom prst="rect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</a:rPr>
              <a:t>Data Bus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8772104" y="1997076"/>
            <a:ext cx="4760" cy="3001963"/>
          </a:xfrm>
          <a:prstGeom prst="straightConnector1">
            <a:avLst/>
          </a:prstGeom>
          <a:ln w="38100"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369052" y="2005014"/>
            <a:ext cx="4760" cy="3001963"/>
          </a:xfrm>
          <a:prstGeom prst="straightConnector1">
            <a:avLst/>
          </a:prstGeom>
          <a:ln w="38100"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105104" y="2027238"/>
            <a:ext cx="4760" cy="3001963"/>
          </a:xfrm>
          <a:prstGeom prst="straightConnector1">
            <a:avLst/>
          </a:prstGeom>
          <a:ln w="38100"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914105" y="3505201"/>
            <a:ext cx="7158037" cy="357187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Control Bus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14104" y="4293394"/>
            <a:ext cx="7158037" cy="357187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Address Bus</a:t>
            </a:r>
          </a:p>
        </p:txBody>
      </p:sp>
    </p:spTree>
    <p:extLst>
      <p:ext uri="{BB962C8B-B14F-4D97-AF65-F5344CB8AC3E}">
        <p14:creationId xmlns:p14="http://schemas.microsoft.com/office/powerpoint/2010/main" val="356168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5955721" cy="5590565"/>
          </a:xfrm>
        </p:spPr>
        <p:txBody>
          <a:bodyPr/>
          <a:lstStyle/>
          <a:p>
            <a:pPr lvl="0"/>
            <a:r>
              <a:rPr lang="en-US" dirty="0"/>
              <a:t>It is used to transfer data within Microprocessor and Memory/IO devices. </a:t>
            </a:r>
          </a:p>
          <a:p>
            <a:pPr lvl="0"/>
            <a:r>
              <a:rPr lang="en-US" dirty="0"/>
              <a:t>Data Bus is </a:t>
            </a:r>
            <a:r>
              <a:rPr lang="en-US" b="1" dirty="0">
                <a:solidFill>
                  <a:srgbClr val="5430AA"/>
                </a:solidFill>
              </a:rPr>
              <a:t>bidirectional</a:t>
            </a:r>
            <a:r>
              <a:rPr lang="en-US" dirty="0">
                <a:solidFill>
                  <a:srgbClr val="5430AA"/>
                </a:solidFill>
              </a:rPr>
              <a:t> </a:t>
            </a:r>
            <a:r>
              <a:rPr lang="en-US" dirty="0"/>
              <a:t>as Microprocessor requires to send and receive data. </a:t>
            </a:r>
          </a:p>
          <a:p>
            <a:pPr lvl="0"/>
            <a:r>
              <a:rPr lang="en-US" dirty="0"/>
              <a:t>Each wire of data bus is used to transfer the data corresponding to a single bit of binary data.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prstClr val="black"/>
                </a:solidFill>
              </a:rPr>
              <a:t>	E.g. 8085 has 8 - data lines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prstClr val="black"/>
                </a:solidFill>
              </a:rPr>
              <a:t>	       </a:t>
            </a:r>
            <a:r>
              <a:rPr lang="en-US" dirty="0">
                <a:solidFill>
                  <a:prstClr val="black"/>
                </a:solidFill>
                <a:sym typeface="Symbol" panose="05050102010706020507" pitchFamily="18" charset="2"/>
              </a:rPr>
              <a:t>8085 is known as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8-bit processor</a:t>
            </a:r>
            <a:endParaRPr lang="en-US" dirty="0">
              <a:solidFill>
                <a:srgbClr val="5430AA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475413"/>
            <a:ext cx="8128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586" y="1030498"/>
            <a:ext cx="5684414" cy="369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8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475413"/>
            <a:ext cx="8128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27744" y="1014413"/>
            <a:ext cx="1676400" cy="9906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CPU</a:t>
            </a:r>
          </a:p>
        </p:txBody>
      </p:sp>
      <p:sp>
        <p:nvSpPr>
          <p:cNvPr id="7" name="Rectangle 6"/>
          <p:cNvSpPr/>
          <p:nvPr/>
        </p:nvSpPr>
        <p:spPr>
          <a:xfrm>
            <a:off x="4668562" y="1014413"/>
            <a:ext cx="1676400" cy="9906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Memory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7409381" y="990600"/>
            <a:ext cx="1676400" cy="9906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Input/Output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1927745" y="3505201"/>
            <a:ext cx="7158037" cy="357187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Control Bus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27744" y="4293394"/>
            <a:ext cx="7158037" cy="357187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Address Bus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27745" y="4999039"/>
            <a:ext cx="7158037" cy="357187"/>
          </a:xfrm>
          <a:prstGeom prst="rect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</a:rPr>
              <a:t>Data Bus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232544" y="1981200"/>
            <a:ext cx="0" cy="152400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975744" y="2005014"/>
            <a:ext cx="0" cy="150018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642744" y="1981200"/>
            <a:ext cx="0" cy="152400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546744" y="3149204"/>
            <a:ext cx="8001000" cy="294679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r"/>
            <a:r>
              <a:rPr lang="en-US" sz="2800" b="1" dirty="0">
                <a:solidFill>
                  <a:schemeClr val="tx1"/>
                </a:solidFill>
              </a:rPr>
              <a:t>System Bus</a:t>
            </a:r>
          </a:p>
        </p:txBody>
      </p:sp>
    </p:spTree>
    <p:extLst>
      <p:ext uri="{BB962C8B-B14F-4D97-AF65-F5344CB8AC3E}">
        <p14:creationId xmlns:p14="http://schemas.microsoft.com/office/powerpoint/2010/main" val="238164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023960" cy="5590565"/>
          </a:xfrm>
        </p:spPr>
        <p:txBody>
          <a:bodyPr/>
          <a:lstStyle/>
          <a:p>
            <a:pPr lvl="0"/>
            <a:r>
              <a:rPr lang="en-US" dirty="0"/>
              <a:t>Microprocessor uses control bus to </a:t>
            </a:r>
            <a:r>
              <a:rPr lang="en-US" dirty="0">
                <a:solidFill>
                  <a:srgbClr val="5430AA"/>
                </a:solidFill>
              </a:rPr>
              <a:t>process data.</a:t>
            </a:r>
          </a:p>
          <a:p>
            <a:pPr marL="0" indent="0" algn="l">
              <a:buNone/>
            </a:pPr>
            <a:r>
              <a:rPr lang="en-US" dirty="0"/>
              <a:t>      i.e. 	</a:t>
            </a:r>
            <a:r>
              <a:rPr lang="en-US" i="1" dirty="0"/>
              <a:t>what to do with the selected memory    	location. </a:t>
            </a:r>
          </a:p>
          <a:p>
            <a:pPr lvl="0"/>
            <a:r>
              <a:rPr lang="en-US" dirty="0"/>
              <a:t>Some control signals are </a:t>
            </a:r>
            <a:r>
              <a:rPr lang="en-US" b="1" dirty="0">
                <a:solidFill>
                  <a:srgbClr val="5430AA"/>
                </a:solidFill>
              </a:rPr>
              <a:t>Read</a:t>
            </a:r>
            <a:r>
              <a:rPr lang="en-US" dirty="0">
                <a:solidFill>
                  <a:srgbClr val="5430AA"/>
                </a:solidFill>
              </a:rPr>
              <a:t>, </a:t>
            </a:r>
            <a:r>
              <a:rPr lang="en-US" b="1" dirty="0">
                <a:solidFill>
                  <a:srgbClr val="5430AA"/>
                </a:solidFill>
              </a:rPr>
              <a:t>Write</a:t>
            </a:r>
            <a:r>
              <a:rPr lang="en-US" dirty="0">
                <a:solidFill>
                  <a:srgbClr val="5430AA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5430AA"/>
                </a:solidFill>
              </a:rPr>
              <a:t>Opcode fetch </a:t>
            </a:r>
            <a:r>
              <a:rPr lang="en-US" dirty="0"/>
              <a:t>etc. </a:t>
            </a:r>
          </a:p>
          <a:p>
            <a:pPr lvl="0"/>
            <a:r>
              <a:rPr lang="en-US" dirty="0"/>
              <a:t>Control Bus is </a:t>
            </a:r>
            <a:r>
              <a:rPr lang="en-US" b="1" dirty="0">
                <a:solidFill>
                  <a:srgbClr val="5430AA"/>
                </a:solidFill>
              </a:rPr>
              <a:t>bidirectional</a:t>
            </a:r>
            <a:r>
              <a:rPr lang="en-US" dirty="0">
                <a:solidFill>
                  <a:srgbClr val="5430AA"/>
                </a:solidFill>
              </a:rPr>
              <a:t>.</a:t>
            </a:r>
          </a:p>
          <a:p>
            <a:pPr lvl="0"/>
            <a:r>
              <a:rPr lang="en-US" dirty="0"/>
              <a:t>This is a dedicated bus, because all timing signals are generated according to control signal.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475413"/>
            <a:ext cx="8128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687" y="842040"/>
            <a:ext cx="5449103" cy="354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1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Microprocessor systems with </a:t>
            </a:r>
            <a:br>
              <a:rPr lang="en-US" dirty="0"/>
            </a:br>
            <a:r>
              <a:rPr lang="en-US" dirty="0"/>
              <a:t>bus organization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19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Microprocessor systems with bus 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475413"/>
            <a:ext cx="8128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Quad Arrow 8"/>
          <p:cNvSpPr/>
          <p:nvPr/>
        </p:nvSpPr>
        <p:spPr>
          <a:xfrm>
            <a:off x="5562600" y="2286001"/>
            <a:ext cx="4038600" cy="1513681"/>
          </a:xfrm>
          <a:prstGeom prst="quad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System Bus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5100" y="1454037"/>
            <a:ext cx="2133600" cy="808831"/>
          </a:xfrm>
          <a:prstGeom prst="rect">
            <a:avLst/>
          </a:prstGeom>
          <a:grpFill/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Input/Output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55531" y="3825535"/>
            <a:ext cx="2852738" cy="1381919"/>
          </a:xfrm>
          <a:prstGeom prst="rect">
            <a:avLst/>
          </a:prstGeom>
          <a:grpFill/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96038" y="4447382"/>
            <a:ext cx="914400" cy="446881"/>
          </a:xfrm>
          <a:prstGeom prst="rect">
            <a:avLst/>
          </a:prstGeom>
          <a:grpFill/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ROM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34300" y="4447381"/>
            <a:ext cx="914400" cy="446881"/>
          </a:xfrm>
          <a:prstGeom prst="rect">
            <a:avLst/>
          </a:prstGeom>
          <a:grpFill/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RAM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86692" y="1910444"/>
            <a:ext cx="3149600" cy="2789239"/>
            <a:chOff x="7594600" y="2011360"/>
            <a:chExt cx="3149600" cy="2789239"/>
          </a:xfrm>
          <a:solidFill>
            <a:schemeClr val="bg1"/>
          </a:solidFill>
        </p:grpSpPr>
        <p:sp>
          <p:nvSpPr>
            <p:cNvPr id="18" name="Rectangle 2"/>
            <p:cNvSpPr>
              <a:spLocks noChangeArrowheads="1"/>
            </p:cNvSpPr>
            <p:nvPr/>
          </p:nvSpPr>
          <p:spPr bwMode="auto">
            <a:xfrm>
              <a:off x="7594600" y="2011362"/>
              <a:ext cx="1549400" cy="2027238"/>
            </a:xfrm>
            <a:prstGeom prst="rect">
              <a:avLst/>
            </a:prstGeom>
            <a:grpFill/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dirty="0">
                  <a:ea typeface="Calibri" panose="020F0502020204030204" pitchFamily="34" charset="0"/>
                  <a:cs typeface="Times New Roman" panose="02020603050405020304" pitchFamily="18" charset="0"/>
                </a:rPr>
                <a:t>Arithmetic and Logical Unit (ALU) </a:t>
              </a:r>
              <a:endParaRPr lang="en-US" altLang="en-US" sz="4000" dirty="0"/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9144000" y="2011360"/>
              <a:ext cx="1600200" cy="2027239"/>
            </a:xfrm>
            <a:prstGeom prst="rect">
              <a:avLst/>
            </a:prstGeom>
            <a:grpFill/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dirty="0">
                  <a:ea typeface="Calibri" panose="020F0502020204030204" pitchFamily="34" charset="0"/>
                  <a:cs typeface="Times New Roman" panose="02020603050405020304" pitchFamily="18" charset="0"/>
                </a:rPr>
                <a:t>Register Array</a:t>
              </a: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7594600" y="4038598"/>
              <a:ext cx="3149600" cy="762001"/>
            </a:xfrm>
            <a:prstGeom prst="rect">
              <a:avLst/>
            </a:prstGeom>
            <a:grpFill/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dirty="0">
                  <a:ea typeface="Calibri" panose="020F0502020204030204" pitchFamily="34" charset="0"/>
                  <a:cs typeface="Times New Roman" panose="02020603050405020304" pitchFamily="18" charset="0"/>
                </a:rPr>
                <a:t>Control Unit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6943661" y="3971914"/>
            <a:ext cx="1167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80345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Microprocessor systems with bus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723710" cy="5590565"/>
          </a:xfrm>
        </p:spPr>
        <p:txBody>
          <a:bodyPr>
            <a:normAutofit/>
          </a:bodyPr>
          <a:lstStyle/>
          <a:p>
            <a:r>
              <a:rPr lang="en-US" dirty="0"/>
              <a:t>In most simplified form a microprocessor based system consist of a </a:t>
            </a:r>
            <a:r>
              <a:rPr lang="en-US" b="1" dirty="0">
                <a:solidFill>
                  <a:srgbClr val="5430AA"/>
                </a:solidFill>
              </a:rPr>
              <a:t>Microprocessor</a:t>
            </a:r>
            <a:r>
              <a:rPr lang="en-US" dirty="0">
                <a:solidFill>
                  <a:srgbClr val="5430AA"/>
                </a:solidFill>
              </a:rPr>
              <a:t>, </a:t>
            </a:r>
            <a:r>
              <a:rPr lang="en-US" b="1" dirty="0">
                <a:solidFill>
                  <a:srgbClr val="5430AA"/>
                </a:solidFill>
              </a:rPr>
              <a:t>I/O </a:t>
            </a:r>
            <a:r>
              <a:rPr lang="en-US" dirty="0"/>
              <a:t>(Input/Output) device and </a:t>
            </a:r>
            <a:r>
              <a:rPr lang="en-US" b="1" dirty="0">
                <a:solidFill>
                  <a:srgbClr val="5430AA"/>
                </a:solidFill>
              </a:rPr>
              <a:t>Memory</a:t>
            </a:r>
            <a:r>
              <a:rPr lang="en-US" dirty="0"/>
              <a:t>. </a:t>
            </a:r>
          </a:p>
          <a:p>
            <a:r>
              <a:rPr lang="en-US" dirty="0"/>
              <a:t>These components are interfaced (connected) with microprocessor over a common communication path called </a:t>
            </a:r>
            <a:r>
              <a:rPr lang="en-US" b="1" dirty="0">
                <a:solidFill>
                  <a:srgbClr val="5430AA"/>
                </a:solidFill>
              </a:rPr>
              <a:t>system bus</a:t>
            </a:r>
            <a:r>
              <a:rPr lang="en-US" dirty="0"/>
              <a:t>. </a:t>
            </a:r>
          </a:p>
          <a:p>
            <a:r>
              <a:rPr lang="en-US" dirty="0"/>
              <a:t>Microprocessor is </a:t>
            </a:r>
            <a:r>
              <a:rPr lang="en-US" dirty="0">
                <a:solidFill>
                  <a:srgbClr val="5430AA"/>
                </a:solidFill>
              </a:rPr>
              <a:t>master </a:t>
            </a:r>
            <a:r>
              <a:rPr lang="en-US" dirty="0"/>
              <a:t>of the system and responsible for executing the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475413"/>
            <a:ext cx="8128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172" y="863444"/>
            <a:ext cx="6142827" cy="318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Microprocessor systems with bus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078551" cy="5590565"/>
          </a:xfrm>
        </p:spPr>
        <p:txBody>
          <a:bodyPr>
            <a:normAutofit/>
          </a:bodyPr>
          <a:lstStyle/>
          <a:p>
            <a:pPr lvl="0"/>
            <a:r>
              <a:rPr lang="en-US" b="1" dirty="0">
                <a:solidFill>
                  <a:srgbClr val="5430AA"/>
                </a:solidFill>
              </a:rPr>
              <a:t>Memory</a:t>
            </a:r>
            <a:r>
              <a:rPr lang="en-US" dirty="0">
                <a:solidFill>
                  <a:srgbClr val="5430AA"/>
                </a:solidFill>
              </a:rPr>
              <a:t> </a:t>
            </a:r>
            <a:r>
              <a:rPr lang="en-US" dirty="0"/>
              <a:t>is responsible for </a:t>
            </a:r>
            <a:r>
              <a:rPr lang="en-US" b="1" dirty="0"/>
              <a:t>storing program </a:t>
            </a:r>
            <a:r>
              <a:rPr lang="en-US" dirty="0"/>
              <a:t>as well as </a:t>
            </a:r>
            <a:r>
              <a:rPr lang="en-US" b="1" dirty="0"/>
              <a:t>data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System generally consists of two types of memories: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5430AA"/>
                </a:solidFill>
              </a:rPr>
              <a:t>ROM </a:t>
            </a:r>
            <a:r>
              <a:rPr lang="en-US" dirty="0"/>
              <a:t>(Read only and non-volatile) and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5430AA"/>
                </a:solidFill>
              </a:rPr>
              <a:t>RAM </a:t>
            </a:r>
            <a:r>
              <a:rPr lang="en-US" dirty="0"/>
              <a:t>(Read/write and volatile). </a:t>
            </a:r>
          </a:p>
          <a:p>
            <a:pPr lvl="0"/>
            <a:r>
              <a:rPr lang="en-US" dirty="0"/>
              <a:t>I/O devices are used to communicate with the outer environment. </a:t>
            </a:r>
          </a:p>
          <a:p>
            <a:pPr lvl="0"/>
            <a:r>
              <a:rPr lang="en-US" dirty="0"/>
              <a:t>Example of input device: </a:t>
            </a:r>
            <a:r>
              <a:rPr lang="en-US" dirty="0">
                <a:solidFill>
                  <a:srgbClr val="5430AA"/>
                </a:solidFill>
              </a:rPr>
              <a:t>keyboard, mouse.</a:t>
            </a:r>
          </a:p>
          <a:p>
            <a:pPr marL="0" indent="0">
              <a:buNone/>
            </a:pPr>
            <a:r>
              <a:rPr lang="en-US" dirty="0"/>
              <a:t>     Example of output device: </a:t>
            </a:r>
            <a:r>
              <a:rPr lang="en-US" dirty="0">
                <a:solidFill>
                  <a:srgbClr val="5430AA"/>
                </a:solidFill>
              </a:rPr>
              <a:t>monitor, printer.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475413"/>
            <a:ext cx="8128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659" y="1133817"/>
            <a:ext cx="5411923" cy="281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GTU Exam Questions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0122477"/>
              </p:ext>
            </p:extLst>
          </p:nvPr>
        </p:nvGraphicFramePr>
        <p:xfrm>
          <a:off x="131763" y="863600"/>
          <a:ext cx="11928476" cy="16706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7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2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3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Sr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Questions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Marks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Year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Explain the difference between a microprocessor and a microcomputer.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W’18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How can you determines that Microprocessor is an 8, 16 or 32 bit.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W’19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 and specify the various features of microprocessor, memory and I/O devices including concepts of system bus.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W’19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742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133779"/>
              </p:ext>
            </p:extLst>
          </p:nvPr>
        </p:nvGraphicFramePr>
        <p:xfrm>
          <a:off x="131763" y="863600"/>
          <a:ext cx="10087058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81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Book:</a:t>
                      </a:r>
                      <a:endParaRPr lang="en-IN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/>
                        <a:t>Microprocessor Architecture, Programming, and Applications with the 8085, Ramesh S. </a:t>
                      </a:r>
                      <a:r>
                        <a:rPr lang="en-US" sz="2000" kern="1200" dirty="0" err="1"/>
                        <a:t>Gaonkar</a:t>
                      </a:r>
                      <a:r>
                        <a:rPr lang="en-US" sz="2000" kern="1200" dirty="0"/>
                        <a:t> Pub: </a:t>
                      </a:r>
                      <a:r>
                        <a:rPr lang="en-US" sz="2000" kern="1200" dirty="0" err="1"/>
                        <a:t>Penram</a:t>
                      </a:r>
                      <a:r>
                        <a:rPr lang="en-US" sz="2000" kern="1200" dirty="0"/>
                        <a:t> International</a:t>
                      </a:r>
                      <a:endParaRPr lang="en-IN" sz="20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66" y="75037"/>
            <a:ext cx="561128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8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Microprocessor?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375" y="496552"/>
            <a:ext cx="4264097" cy="242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6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Thank You</a:t>
            </a:r>
            <a:endParaRPr lang="en-IN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01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Microprocessor?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Definition:</a:t>
            </a:r>
          </a:p>
          <a:p>
            <a:pPr marL="0" indent="0" algn="ctr">
              <a:buNone/>
            </a:pPr>
            <a:r>
              <a:rPr lang="en-US" sz="2800" i="1" dirty="0">
                <a:latin typeface="+mn-lt"/>
              </a:rPr>
              <a:t>“The Microprocessor is a</a:t>
            </a:r>
          </a:p>
          <a:p>
            <a:pPr marL="0" indent="0" algn="ctr">
              <a:buNone/>
            </a:pPr>
            <a:r>
              <a:rPr lang="en-US" sz="2800" i="1" dirty="0">
                <a:latin typeface="+mn-lt"/>
              </a:rPr>
              <a:t> </a:t>
            </a:r>
            <a:r>
              <a:rPr lang="en-US" sz="2800" i="1" u="sng" dirty="0">
                <a:latin typeface="+mn-lt"/>
              </a:rPr>
              <a:t>Multipurpose</a:t>
            </a:r>
            <a:r>
              <a:rPr lang="en-US" sz="2800" i="1" dirty="0">
                <a:latin typeface="+mn-lt"/>
              </a:rPr>
              <a:t>, </a:t>
            </a:r>
          </a:p>
          <a:p>
            <a:pPr marL="0" indent="0" algn="ctr">
              <a:buNone/>
            </a:pPr>
            <a:r>
              <a:rPr lang="en-US" sz="2800" i="1" u="sng" dirty="0">
                <a:latin typeface="+mn-lt"/>
              </a:rPr>
              <a:t>Programmable</a:t>
            </a:r>
            <a:r>
              <a:rPr lang="en-US" sz="2800" i="1" dirty="0">
                <a:latin typeface="+mn-lt"/>
              </a:rPr>
              <a:t>,</a:t>
            </a:r>
          </a:p>
          <a:p>
            <a:pPr marL="0" indent="0" algn="ctr">
              <a:buNone/>
            </a:pPr>
            <a:r>
              <a:rPr lang="en-US" sz="2800" i="1" u="sng" dirty="0">
                <a:latin typeface="+mn-lt"/>
              </a:rPr>
              <a:t>Clock Driven,</a:t>
            </a:r>
          </a:p>
          <a:p>
            <a:pPr marL="0" indent="0" algn="ctr">
              <a:buNone/>
            </a:pPr>
            <a:r>
              <a:rPr lang="en-US" sz="2800" i="1" u="sng" dirty="0">
                <a:latin typeface="+mn-lt"/>
              </a:rPr>
              <a:t>Register Based,</a:t>
            </a:r>
            <a:br>
              <a:rPr lang="en-US" sz="2800" i="1" u="sng" dirty="0">
                <a:latin typeface="+mn-lt"/>
              </a:rPr>
            </a:br>
            <a:r>
              <a:rPr lang="en-US" sz="2800" i="1" dirty="0">
                <a:latin typeface="+mn-lt"/>
              </a:rPr>
              <a:t> Digital-Integrated </a:t>
            </a:r>
            <a:r>
              <a:rPr lang="en-US" sz="2800" i="1" u="sng" dirty="0">
                <a:latin typeface="+mn-lt"/>
              </a:rPr>
              <a:t>Circuit</a:t>
            </a:r>
            <a:r>
              <a:rPr lang="en-US" sz="2800" i="1" dirty="0">
                <a:latin typeface="+mn-lt"/>
              </a:rPr>
              <a:t> </a:t>
            </a:r>
          </a:p>
          <a:p>
            <a:pPr marL="0" indent="0" algn="ctr">
              <a:buNone/>
            </a:pPr>
            <a:r>
              <a:rPr lang="en-US" sz="2800" i="1" dirty="0">
                <a:latin typeface="+mn-lt"/>
              </a:rPr>
              <a:t>which accepts </a:t>
            </a:r>
            <a:r>
              <a:rPr lang="en-US" sz="2800" i="1" u="sng" dirty="0">
                <a:latin typeface="+mn-lt"/>
              </a:rPr>
              <a:t>binary data </a:t>
            </a:r>
            <a:r>
              <a:rPr lang="en-US" sz="2800" i="1" dirty="0">
                <a:latin typeface="+mn-lt"/>
              </a:rPr>
              <a:t>as input, </a:t>
            </a:r>
          </a:p>
          <a:p>
            <a:pPr marL="0" indent="0" algn="ctr">
              <a:buNone/>
            </a:pPr>
            <a:r>
              <a:rPr lang="en-US" sz="2800" i="1" u="sng" dirty="0">
                <a:latin typeface="+mn-lt"/>
              </a:rPr>
              <a:t>processes</a:t>
            </a:r>
            <a:r>
              <a:rPr lang="en-US" sz="2800" i="1" dirty="0">
                <a:latin typeface="+mn-lt"/>
              </a:rPr>
              <a:t> it according to instructions stored in its </a:t>
            </a:r>
            <a:r>
              <a:rPr lang="en-US" sz="2800" i="1" u="sng" dirty="0">
                <a:latin typeface="+mn-lt"/>
              </a:rPr>
              <a:t>memory</a:t>
            </a:r>
            <a:r>
              <a:rPr lang="en-US" sz="2800" i="1" dirty="0">
                <a:latin typeface="+mn-lt"/>
              </a:rPr>
              <a:t>, and provides </a:t>
            </a:r>
            <a:r>
              <a:rPr lang="en-US" sz="2800" i="1" u="sng" dirty="0">
                <a:latin typeface="+mn-lt"/>
              </a:rPr>
              <a:t>results</a:t>
            </a:r>
            <a:r>
              <a:rPr lang="en-US" sz="2800" i="1" dirty="0">
                <a:latin typeface="+mn-lt"/>
              </a:rPr>
              <a:t> as output.”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283200" y="6475413"/>
            <a:ext cx="8128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Oval Callout 4"/>
          <p:cNvSpPr/>
          <p:nvPr/>
        </p:nvSpPr>
        <p:spPr>
          <a:xfrm>
            <a:off x="2133600" y="1981200"/>
            <a:ext cx="2133600" cy="685800"/>
          </a:xfrm>
          <a:prstGeom prst="wedgeEllipseCallout">
            <a:avLst>
              <a:gd name="adj1" fmla="val 84918"/>
              <a:gd name="adj2" fmla="val -1342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perform multiple tasks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7810500" y="2133600"/>
            <a:ext cx="2667000" cy="1066800"/>
          </a:xfrm>
          <a:prstGeom prst="wedgeEllipseCallout">
            <a:avLst>
              <a:gd name="adj1" fmla="val -68751"/>
              <a:gd name="adj2" fmla="val 10912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be instructed to perform specific task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1828801" y="2971800"/>
            <a:ext cx="2445657" cy="685800"/>
          </a:xfrm>
          <a:prstGeom prst="wedgeEllipseCallout">
            <a:avLst>
              <a:gd name="adj1" fmla="val 79577"/>
              <a:gd name="adj2" fmla="val -2845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Provides Synchronization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8077200" y="3276600"/>
            <a:ext cx="2400300" cy="914400"/>
          </a:xfrm>
          <a:prstGeom prst="wedgeEllipseCallout">
            <a:avLst>
              <a:gd name="adj1" fmla="val -80140"/>
              <a:gd name="adj2" fmla="val 10893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Store Intermediate Processing data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1585686" y="3962400"/>
            <a:ext cx="2224314" cy="914400"/>
          </a:xfrm>
          <a:prstGeom prst="wedgeEllipseCallout">
            <a:avLst>
              <a:gd name="adj1" fmla="val 72396"/>
              <a:gd name="adj2" fmla="val -20102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Form of an Integrated circuit (IC)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664" y="1887874"/>
            <a:ext cx="1916536" cy="10077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700" y="2844174"/>
            <a:ext cx="2438400" cy="16268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946" y="3288901"/>
            <a:ext cx="1118987" cy="11189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665" y="4696814"/>
            <a:ext cx="2375171" cy="16658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739" y="5081788"/>
            <a:ext cx="2049618" cy="13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0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5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6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7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 of Microprocessor</a:t>
            </a:r>
            <a:endParaRPr lang="en-IN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5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 of Microprocessors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Microprocessor is a computer </a:t>
            </a:r>
            <a:r>
              <a:rPr lang="en-US" b="1" dirty="0"/>
              <a:t>Central Processing Unit (CPU) </a:t>
            </a:r>
            <a:r>
              <a:rPr lang="en-US" dirty="0"/>
              <a:t>on a single chip that contains millions of </a:t>
            </a:r>
            <a:r>
              <a:rPr lang="en-US" b="1" dirty="0"/>
              <a:t>transistors</a:t>
            </a:r>
            <a:r>
              <a:rPr lang="en-US" dirty="0"/>
              <a:t> connected by wires.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475413"/>
            <a:ext cx="8128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905000"/>
            <a:ext cx="791700" cy="9270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057400"/>
            <a:ext cx="3048000" cy="1998134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619500" y="4343400"/>
          <a:ext cx="4953000" cy="187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847639737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7014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1" dirty="0">
                          <a:solidFill>
                            <a:srgbClr val="0000FF"/>
                          </a:solidFill>
                        </a:rPr>
                        <a:t>Processor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>
                          <a:solidFill>
                            <a:srgbClr val="0000FF"/>
                          </a:solidFill>
                        </a:rPr>
                        <a:t>No. of transistors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65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Intel 8085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362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Pentium 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  <a:r>
                        <a:rPr lang="en-IN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baseline="0" dirty="0"/>
                        <a:t>million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65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Core i3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1.4</a:t>
                      </a:r>
                      <a:r>
                        <a:rPr lang="en-IN" baseline="0" dirty="0"/>
                        <a:t> Billion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13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Core i7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1.7 Billion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533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06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4.16667E-6 0.00023 L -0.02118 0.00509 C -0.02726 0.00671 -0.03334 0.00903 -0.03959 0.01042 C -0.04549 0.01157 -0.05174 0.01181 -0.05799 0.0125 C -0.06563 0.01343 -0.07292 0.01458 -0.08073 0.01574 C -0.08698 0.01736 -0.09289 0.01944 -0.09914 0.02083 C -0.10417 0.02199 -0.10955 0.02222 -0.11441 0.02292 C -0.11858 0.02361 -0.1224 0.02407 -0.12639 0.025 C -0.12865 0.02569 -0.13091 0.02662 -0.13299 0.02708 C -0.13681 0.02801 -0.1408 0.02847 -0.14497 0.02917 C -0.14653 0.03194 -0.14671 0.03333 -0.15052 0.03357 C -0.179 0.03449 -0.20764 0.03495 -0.23629 0.03565 C -0.24445 0.04074 -0.23403 0.03472 -0.24375 0.03866 C -0.24514 0.03912 -0.24584 0.04028 -0.24723 0.04074 C -0.24966 0.04167 -0.25226 0.04213 -0.25469 0.04282 C -0.25608 0.04329 -0.25695 0.04352 -0.25799 0.04398 C -0.26424 0.05 -0.25886 0.04583 -0.27223 0.04931 C -0.27552 0.05 -0.27848 0.05185 -0.28195 0.05232 C -0.28837 0.05347 -0.28889 0.05324 -0.29497 0.05556 C -0.29636 0.05602 -0.29792 0.05718 -0.29931 0.05764 C -0.31181 0.06204 -0.29427 0.05417 -0.30921 0.06088 C -0.31112 0.06181 -0.31337 0.06296 -0.31563 0.06389 C -0.31667 0.06435 -0.31789 0.06458 -0.31893 0.06505 C -0.32014 0.06551 -0.32118 0.06644 -0.32205 0.06713 C -0.32362 0.06782 -0.32518 0.06829 -0.32674 0.06921 C -0.32778 0.07014 -0.32848 0.07153 -0.32987 0.07222 C -0.33177 0.07384 -0.33629 0.07662 -0.33629 0.07685 C -0.34098 0.08333 -0.3349 0.07639 -0.3474 0.08079 C -0.34862 0.08125 -0.34914 0.08287 -0.35035 0.0838 C -0.35174 0.08495 -0.3533 0.08611 -0.35469 0.08704 C -0.35591 0.08773 -0.35712 0.08819 -0.35799 0.08912 C -0.35921 0.09028 -0.3599 0.09213 -0.36129 0.09329 C -0.36216 0.09398 -0.36355 0.09398 -0.36441 0.09444 C -0.3724 0.09769 -0.36528 0.09583 -0.37431 0.09745 C -0.37605 0.09861 -0.37796 0.09977 -0.37987 0.10069 C -0.38542 0.10347 -0.38108 0.09977 -0.3849 0.10394 " pathEditMode="relative" rAng="0" ptsTypes="AAAAAAAAAAAAAAAAAAAAAAAAAAAAAAAAAAAAA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53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concepts of Microprocessor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283200" y="6475413"/>
            <a:ext cx="8128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33600" y="1398943"/>
            <a:ext cx="3200400" cy="762000"/>
          </a:xfrm>
          <a:prstGeom prst="rect">
            <a:avLst/>
          </a:prstGeom>
          <a:solidFill>
            <a:schemeClr val="accent2">
              <a:lumMod val="40000"/>
              <a:lumOff val="60000"/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Microprocessor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5800725" y="1368428"/>
            <a:ext cx="4648200" cy="1222373"/>
          </a:xfrm>
          <a:prstGeom prst="wedgeRoundRectCallout">
            <a:avLst>
              <a:gd name="adj1" fmla="val -57248"/>
              <a:gd name="adj2" fmla="val -19052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Silicon chip which includes ALU, Register circuits &amp; Control circuits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19600" y="2895600"/>
            <a:ext cx="2971800" cy="3276600"/>
            <a:chOff x="2895600" y="2895600"/>
            <a:chExt cx="2971800" cy="3276600"/>
          </a:xfrm>
        </p:grpSpPr>
        <p:sp>
          <p:nvSpPr>
            <p:cNvPr id="14" name="Rectangle 13"/>
            <p:cNvSpPr/>
            <p:nvPr/>
          </p:nvSpPr>
          <p:spPr>
            <a:xfrm>
              <a:off x="3124200" y="3276600"/>
              <a:ext cx="2514600" cy="2895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66871" y="3810000"/>
              <a:ext cx="898729" cy="1752600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30BB5"/>
                  </a:solidFill>
                </a:rPr>
                <a:t>Control</a:t>
              </a:r>
            </a:p>
            <a:p>
              <a:pPr algn="ctr"/>
              <a:r>
                <a:rPr lang="en-US" b="1" dirty="0">
                  <a:solidFill>
                    <a:srgbClr val="130BB5"/>
                  </a:solidFill>
                </a:rPr>
                <a:t>Logic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314824" y="3505200"/>
              <a:ext cx="1095375" cy="685800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30BB5"/>
                  </a:solidFill>
                </a:rPr>
                <a:t>Registers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359377" y="5257800"/>
              <a:ext cx="1095375" cy="685800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30BB5"/>
                  </a:solidFill>
                </a:rPr>
                <a:t>ALU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314824" y="4724400"/>
              <a:ext cx="1095375" cy="1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505200" y="2895600"/>
              <a:ext cx="18406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30BB5"/>
                  </a:solidFill>
                </a:rPr>
                <a:t>Microprocessor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2895600" y="35052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895600" y="38100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895600" y="41148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895600" y="44196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895600" y="4682613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895600" y="49530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895600" y="52578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895600" y="55626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895600" y="58674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638800" y="35052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38800" y="38100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638800" y="41148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638800" y="44196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638800" y="4682613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638800" y="49530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638800" y="52578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38800" y="55626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638800" y="58674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254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concepts of Microprocessors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283200" y="6475413"/>
            <a:ext cx="8128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33600" y="1368427"/>
            <a:ext cx="3200400" cy="762000"/>
          </a:xfrm>
          <a:prstGeom prst="rect">
            <a:avLst/>
          </a:prstGeom>
          <a:solidFill>
            <a:schemeClr val="accent3">
              <a:lumMod val="60000"/>
              <a:lumOff val="40000"/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Microcontroller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771535" y="1181011"/>
            <a:ext cx="4648200" cy="1222373"/>
          </a:xfrm>
          <a:prstGeom prst="wedgeRoundRectCallout">
            <a:avLst>
              <a:gd name="adj1" fmla="val -57248"/>
              <a:gd name="adj2" fmla="val -21390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Silicon chip which includes microprocessor, memory &amp; I/O in a single package.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81400" y="2895600"/>
            <a:ext cx="3429000" cy="3276600"/>
            <a:chOff x="2895600" y="2895600"/>
            <a:chExt cx="3429000" cy="3276600"/>
          </a:xfrm>
        </p:grpSpPr>
        <p:sp>
          <p:nvSpPr>
            <p:cNvPr id="14" name="Rectangle 13"/>
            <p:cNvSpPr/>
            <p:nvPr/>
          </p:nvSpPr>
          <p:spPr>
            <a:xfrm>
              <a:off x="3124200" y="3276600"/>
              <a:ext cx="2971800" cy="2895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38500" y="3928602"/>
              <a:ext cx="1219200" cy="1752600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30BB5"/>
                  </a:solidFill>
                </a:rPr>
                <a:t>Micro</a:t>
              </a:r>
            </a:p>
            <a:p>
              <a:pPr algn="ctr"/>
              <a:r>
                <a:rPr lang="en-US" b="1" dirty="0">
                  <a:solidFill>
                    <a:srgbClr val="130BB5"/>
                  </a:solidFill>
                </a:rPr>
                <a:t>Processor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93743" y="2895600"/>
              <a:ext cx="18450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130BB5"/>
                  </a:solidFill>
                </a:rPr>
                <a:t>Microcontroller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2895600" y="35052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895600" y="38100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895600" y="41148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95600" y="44196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895600" y="4682613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895600" y="49530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895600" y="52578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895600" y="55626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895600" y="58674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096000" y="35052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096000" y="38100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096000" y="41148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096000" y="44196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096000" y="4682613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096000" y="49530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096000" y="52578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096000" y="55626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096000" y="5867400"/>
              <a:ext cx="228600" cy="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5181600" y="3883742"/>
              <a:ext cx="838200" cy="5358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30BB5"/>
                  </a:solidFill>
                </a:rPr>
                <a:t>RAM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181600" y="4532671"/>
              <a:ext cx="838200" cy="5358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30BB5"/>
                  </a:solidFill>
                </a:rPr>
                <a:t>ROM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81600" y="5181600"/>
              <a:ext cx="838200" cy="5358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30BB5"/>
                  </a:solidFill>
                </a:rPr>
                <a:t>I/O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4724400" y="3883742"/>
              <a:ext cx="0" cy="183125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endCxn id="38" idx="1"/>
            </p:cNvCxnSpPr>
            <p:nvPr/>
          </p:nvCxnSpPr>
          <p:spPr>
            <a:xfrm>
              <a:off x="4724400" y="4150443"/>
              <a:ext cx="457200" cy="122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724400" y="4804902"/>
              <a:ext cx="457200" cy="122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4724400" y="5408972"/>
              <a:ext cx="457200" cy="122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15" idx="3"/>
            </p:cNvCxnSpPr>
            <p:nvPr/>
          </p:nvCxnSpPr>
          <p:spPr>
            <a:xfrm flipV="1">
              <a:off x="4457700" y="4803673"/>
              <a:ext cx="266699" cy="12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1" y="2946138"/>
            <a:ext cx="3218835" cy="321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/>
              <a:t>Microprocessor vs. Microcontroller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194" y="1053432"/>
            <a:ext cx="2762250" cy="27346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925" y="1053432"/>
            <a:ext cx="4221898" cy="27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7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4267</TotalTime>
  <Words>1182</Words>
  <Application>Microsoft Office PowerPoint</Application>
  <PresentationFormat>Widescreen</PresentationFormat>
  <Paragraphs>275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Wingdings 3</vt:lpstr>
      <vt:lpstr>Roboto Condensed Light</vt:lpstr>
      <vt:lpstr>Roboto Condensed</vt:lpstr>
      <vt:lpstr>Wingdings</vt:lpstr>
      <vt:lpstr>1_VIdeo Lecture 16x9 Light Template</vt:lpstr>
      <vt:lpstr>Unit-1: Introduction to  Microprocessor </vt:lpstr>
      <vt:lpstr>Introduction to Microprocessor</vt:lpstr>
      <vt:lpstr>What is a Microprocessor?</vt:lpstr>
      <vt:lpstr>What is a Microprocessor?</vt:lpstr>
      <vt:lpstr>Basic concepts of Microprocessor</vt:lpstr>
      <vt:lpstr>Basic concepts of Microprocessors</vt:lpstr>
      <vt:lpstr>Basic concepts of Microprocessor</vt:lpstr>
      <vt:lpstr>Basic concepts of Microprocessors</vt:lpstr>
      <vt:lpstr>Microprocessor vs. Microcontroller</vt:lpstr>
      <vt:lpstr>Microprocessor vs Microcontroller</vt:lpstr>
      <vt:lpstr>Basic concepts of Microprocessors</vt:lpstr>
      <vt:lpstr>Microprocessor, Microcontroller and Microcomputer</vt:lpstr>
      <vt:lpstr>Components of Microprocessor</vt:lpstr>
      <vt:lpstr>Components of Microprocessor</vt:lpstr>
      <vt:lpstr>System Bus</vt:lpstr>
      <vt:lpstr>System bus</vt:lpstr>
      <vt:lpstr>System bus</vt:lpstr>
      <vt:lpstr>Address Bus</vt:lpstr>
      <vt:lpstr>Address Bus</vt:lpstr>
      <vt:lpstr>Data bus</vt:lpstr>
      <vt:lpstr>Data Bus</vt:lpstr>
      <vt:lpstr>System bus</vt:lpstr>
      <vt:lpstr>Control Bus</vt:lpstr>
      <vt:lpstr>Microprocessor systems with  bus organization</vt:lpstr>
      <vt:lpstr>Microprocessor systems with bus organization</vt:lpstr>
      <vt:lpstr>Microprocessor systems with bus organization</vt:lpstr>
      <vt:lpstr>Microprocessor systems with bus organization</vt:lpstr>
      <vt:lpstr>GTU Exam Questions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swati</dc:creator>
  <cp:lastModifiedBy>Naimish Vadodariya</cp:lastModifiedBy>
  <cp:revision>477</cp:revision>
  <dcterms:created xsi:type="dcterms:W3CDTF">2020-06-13T06:07:05Z</dcterms:created>
  <dcterms:modified xsi:type="dcterms:W3CDTF">2021-02-11T07:02:36Z</dcterms:modified>
  <cp:contentStatus/>
</cp:coreProperties>
</file>